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3"/>
  </p:notesMasterIdLst>
  <p:handoutMasterIdLst>
    <p:handoutMasterId r:id="rId24"/>
  </p:handoutMasterIdLst>
  <p:sldIdLst>
    <p:sldId id="256" r:id="rId2"/>
    <p:sldId id="334" r:id="rId3"/>
    <p:sldId id="335" r:id="rId4"/>
    <p:sldId id="336" r:id="rId5"/>
    <p:sldId id="337" r:id="rId6"/>
    <p:sldId id="351" r:id="rId7"/>
    <p:sldId id="332" r:id="rId8"/>
    <p:sldId id="339" r:id="rId9"/>
    <p:sldId id="340" r:id="rId10"/>
    <p:sldId id="352" r:id="rId11"/>
    <p:sldId id="274" r:id="rId12"/>
    <p:sldId id="342" r:id="rId13"/>
    <p:sldId id="343" r:id="rId14"/>
    <p:sldId id="353" r:id="rId15"/>
    <p:sldId id="345" r:id="rId16"/>
    <p:sldId id="349" r:id="rId17"/>
    <p:sldId id="350" r:id="rId18"/>
    <p:sldId id="346" r:id="rId19"/>
    <p:sldId id="347" r:id="rId20"/>
    <p:sldId id="348" r:id="rId21"/>
    <p:sldId id="319" r:id="rId2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2C1"/>
    <a:srgbClr val="96F371"/>
    <a:srgbClr val="6AB5F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34580" autoAdjust="0"/>
    <p:restoredTop sz="86410" autoAdjust="0"/>
  </p:normalViewPr>
  <p:slideViewPr>
    <p:cSldViewPr>
      <p:cViewPr varScale="1">
        <p:scale>
          <a:sx n="67" d="100"/>
          <a:sy n="67" d="100"/>
        </p:scale>
        <p:origin x="53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72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sr_logo_308_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8288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685800" y="6019800"/>
            <a:ext cx="7772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32460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©</a:t>
            </a:r>
            <a:r>
              <a:rPr lang="en-US" sz="1000" baseline="0" dirty="0"/>
              <a:t> Len Bass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7182-BB52-4CF0-A36C-C46EBEAA4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3429000"/>
            <a:ext cx="8305800" cy="838200"/>
          </a:xfrm>
        </p:spPr>
        <p:txBody>
          <a:bodyPr/>
          <a:lstStyle/>
          <a:p>
            <a:r>
              <a:rPr lang="en-US" sz="3600" dirty="0"/>
              <a:t>Applied Distributed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E9098-FF14-4327-B419-7B00126A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533400"/>
          </a:xfrm>
        </p:spPr>
        <p:txBody>
          <a:bodyPr/>
          <a:lstStyle/>
          <a:p>
            <a:r>
              <a:rPr lang="en-US" dirty="0"/>
              <a:t>Measurement of running systems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5A5DE6-84A8-449B-9922-DE0AFBF21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9"/>
    </mc:Choice>
    <mc:Fallback>
      <p:transition spd="slow" advTm="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b="1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5C647B-7977-47DA-A9FC-3B0D899EB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0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"/>
    </mc:Choice>
    <mc:Fallback>
      <p:transition spd="slow" advTm="1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4A16-BF15-49FD-A9C1-D0662A55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BDB9-F4EC-4ADB-914D-D3B8DEAD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dirty="0"/>
              <a:t>A log is an append only data structure</a:t>
            </a:r>
          </a:p>
          <a:p>
            <a:r>
              <a:rPr lang="en-US" dirty="0"/>
              <a:t>Written by each software application.</a:t>
            </a:r>
          </a:p>
          <a:p>
            <a:r>
              <a:rPr lang="en-US" dirty="0"/>
              <a:t>Located</a:t>
            </a:r>
            <a:r>
              <a:rPr lang="en-US" baseline="0" dirty="0"/>
              <a:t> in a fixed directory within the operating system</a:t>
            </a:r>
          </a:p>
          <a:p>
            <a:r>
              <a:rPr lang="en-US" baseline="0" dirty="0"/>
              <a:t>Enumerates events from within application</a:t>
            </a:r>
          </a:p>
          <a:p>
            <a:pPr lvl="1"/>
            <a:r>
              <a:rPr lang="en-US" dirty="0"/>
              <a:t>Entry/exit and associated parameters</a:t>
            </a:r>
          </a:p>
          <a:p>
            <a:pPr lvl="1"/>
            <a:r>
              <a:rPr lang="en-US" dirty="0"/>
              <a:t>Troubleshooting</a:t>
            </a:r>
          </a:p>
          <a:p>
            <a:pPr lvl="1"/>
            <a:r>
              <a:rPr lang="en-US" dirty="0"/>
              <a:t>DB modifications</a:t>
            </a:r>
          </a:p>
          <a:p>
            <a:pPr lvl="1"/>
            <a:r>
              <a:rPr lang="en-US" sz="2400" dirty="0"/>
              <a:t>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78249C-77C2-4D5E-89A3-CD3020852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58"/>
    </mc:Choice>
    <mc:Fallback>
      <p:transition spd="slow" advTm="8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EDD4-CB1D-4BBA-8333-8974D747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Daemon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45AD-45DD-49CC-8D1D-285574D6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daemon resides on each server.</a:t>
            </a:r>
          </a:p>
          <a:p>
            <a:r>
              <a:rPr lang="en-US" dirty="0"/>
              <a:t>It copies logs generated by applications</a:t>
            </a:r>
            <a:r>
              <a:rPr lang="en-US" baseline="0" dirty="0"/>
              <a:t> on that server to back end.</a:t>
            </a:r>
          </a:p>
          <a:p>
            <a:r>
              <a:rPr lang="en-US" baseline="0" dirty="0"/>
              <a:t>Logs can be voluminous and so daemon may also clean off log file periodically – once the contents have been sent to the back end.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6A2C5E-256D-4751-8EB5-A280FCB56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1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1"/>
    </mc:Choice>
    <mc:Fallback>
      <p:transition spd="slow" advTm="25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96BFF-125A-40DB-8567-81D9D64C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EA77-A325-4CF2-9EC6-22DC0681F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used to </a:t>
            </a:r>
            <a:r>
              <a:rPr lang="en-US" baseline="0" dirty="0"/>
              <a:t>determine what happened.</a:t>
            </a:r>
            <a:r>
              <a:rPr lang="en-US" dirty="0"/>
              <a:t> </a:t>
            </a:r>
            <a:endParaRPr lang="en-US" baseline="0" dirty="0"/>
          </a:p>
          <a:p>
            <a:r>
              <a:rPr lang="en-US" dirty="0"/>
              <a:t>Either</a:t>
            </a:r>
          </a:p>
          <a:p>
            <a:pPr lvl="1"/>
            <a:r>
              <a:rPr lang="en-US" dirty="0"/>
              <a:t>immediately after an alert to get the system working again or</a:t>
            </a:r>
          </a:p>
          <a:p>
            <a:pPr lvl="1"/>
            <a:r>
              <a:rPr lang="en-US" dirty="0"/>
              <a:t>later to determine frequent</a:t>
            </a:r>
            <a:r>
              <a:rPr lang="en-US" baseline="0" dirty="0"/>
              <a:t> types of problems and their causes</a:t>
            </a:r>
          </a:p>
          <a:p>
            <a:pPr lvl="0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0306E6-A179-4679-BEF6-B2E77F2A2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5"/>
    </mc:Choice>
    <mc:Fallback>
      <p:transition spd="slow" advTm="51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b="1" dirty="0"/>
              <a:t>Tracing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4A0152-AF36-4DC1-A177-379123E00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9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"/>
    </mc:Choice>
    <mc:Fallback>
      <p:transition spd="slow" advTm="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625B-BBFD-4A3B-B9C1-1A2B0B02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11E5-8BFC-47A3-BB82-8B5CDECC9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Tracing provides an end to end picture of a request.</a:t>
            </a:r>
          </a:p>
          <a:p>
            <a:pPr lvl="1"/>
            <a:r>
              <a:rPr lang="en-US" dirty="0"/>
              <a:t>Utilization helps determine whether there is a problem.</a:t>
            </a:r>
          </a:p>
          <a:p>
            <a:pPr lvl="1"/>
            <a:r>
              <a:rPr lang="en-US" dirty="0"/>
              <a:t>Logging</a:t>
            </a:r>
            <a:r>
              <a:rPr lang="en-US" baseline="0" dirty="0"/>
              <a:t> provides picture of a single event</a:t>
            </a:r>
          </a:p>
          <a:p>
            <a:pPr lvl="1"/>
            <a:r>
              <a:rPr lang="en-US" baseline="0" dirty="0"/>
              <a:t>Tracing provides a sequence of events</a:t>
            </a:r>
          </a:p>
          <a:p>
            <a:pPr lvl="0"/>
            <a:r>
              <a:rPr lang="en-US" dirty="0"/>
              <a:t>Tracing</a:t>
            </a:r>
            <a:r>
              <a:rPr lang="en-US" baseline="0" dirty="0"/>
              <a:t> is used to understand the big picture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4657B9-6B07-4E25-AB5C-7FE68C65E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5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5"/>
    </mc:Choice>
    <mc:Fallback>
      <p:transition spd="slow" advTm="32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CBDB-1F41-4AF5-8511-E40DCD91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06D4F-BCE9-46C9-84C1-089552AC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038600"/>
          </a:xfrm>
        </p:spPr>
        <p:txBody>
          <a:bodyPr/>
          <a:lstStyle/>
          <a:p>
            <a:r>
              <a:rPr lang="en-US" sz="2400" dirty="0"/>
              <a:t>A trace captures the end to end actions in response to a user request.</a:t>
            </a:r>
          </a:p>
          <a:p>
            <a:r>
              <a:rPr lang="en-US" sz="2400" dirty="0"/>
              <a:t>A span is a </a:t>
            </a:r>
            <a:r>
              <a:rPr lang="en-US" sz="2400" b="0" dirty="0">
                <a:solidFill>
                  <a:schemeClr val="tx1"/>
                </a:solidFill>
                <a:effectLst/>
              </a:rPr>
              <a:t>named, timed operation that represents a piece of the trace. 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</a:rPr>
              <a:t>Spans may have child spans</a:t>
            </a:r>
          </a:p>
          <a:p>
            <a:r>
              <a:rPr lang="en-US" sz="2400" dirty="0"/>
              <a:t>Displaying spans on a time axis allows you to see:</a:t>
            </a:r>
          </a:p>
          <a:p>
            <a:pPr lvl="1"/>
            <a:r>
              <a:rPr lang="en-US" sz="2400" dirty="0"/>
              <a:t>Parallelism</a:t>
            </a:r>
          </a:p>
          <a:p>
            <a:pPr lvl="1"/>
            <a:r>
              <a:rPr lang="en-US" sz="2400" dirty="0"/>
              <a:t>Where time is being spent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1AF4B0-249F-4C82-8CE1-4383E082D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4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0"/>
    </mc:Choice>
    <mc:Fallback>
      <p:transition spd="slow" advTm="20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C97E-B9F4-4ACE-AD1B-72DB6BA2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span display*</a:t>
            </a:r>
          </a:p>
        </p:txBody>
      </p:sp>
      <p:pic>
        <p:nvPicPr>
          <p:cNvPr id="1026" name="Picture 2" descr="An Intro to Distributed Tracing - SFlanders">
            <a:extLst>
              <a:ext uri="{FF2B5EF4-FFF2-40B4-BE49-F238E27FC236}">
                <a16:creationId xmlns:a16="http://schemas.microsoft.com/office/drawing/2014/main" id="{9AC5072A-53B4-41E9-A398-D022D1EA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9144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DEADA-5E27-44E5-99DA-B0BA550FB809}"/>
              </a:ext>
            </a:extLst>
          </p:cNvPr>
          <p:cNvSpPr txBox="1"/>
          <p:nvPr/>
        </p:nvSpPr>
        <p:spPr>
          <a:xfrm>
            <a:off x="1066800" y="5307013"/>
            <a:ext cx="716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*https://sflanders.net/2019/03/28/an-intro-to-distributed-tracing/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81CB5E-6BB0-4329-9729-7517D4ADD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5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7"/>
    </mc:Choice>
    <mc:Fallback>
      <p:transition spd="slow" advTm="34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E2FF-2395-41CA-A780-28FEBA74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tracing work? 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906E-C08B-4798-95A4-3B6F982E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924800" cy="4038600"/>
          </a:xfrm>
        </p:spPr>
        <p:txBody>
          <a:bodyPr/>
          <a:lstStyle/>
          <a:p>
            <a:r>
              <a:rPr lang="en-US" dirty="0"/>
              <a:t>This is one of many possible implementations.</a:t>
            </a:r>
          </a:p>
          <a:p>
            <a:r>
              <a:rPr lang="en-US" dirty="0"/>
              <a:t>Request enters the system from external source – user or external system</a:t>
            </a:r>
          </a:p>
          <a:p>
            <a:r>
              <a:rPr lang="en-US" dirty="0"/>
              <a:t>Request is given a unique ID</a:t>
            </a:r>
            <a:r>
              <a:rPr lang="en-US" baseline="0" dirty="0"/>
              <a:t> that reflects the context</a:t>
            </a:r>
          </a:p>
          <a:p>
            <a:r>
              <a:rPr lang="en-US" dirty="0"/>
              <a:t>Context description is kept in a data base so that with context ID analyst can know details of the context.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06A801-EC9C-4028-8AE0-1C5EE954F2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9"/>
    </mc:Choice>
    <mc:Fallback>
      <p:transition spd="slow" advTm="4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CC8-9AE2-444A-B8F0-ACF85E21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tracing work?</a:t>
            </a:r>
            <a:r>
              <a:rPr lang="en-US" baseline="0" dirty="0"/>
              <a:t> –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0B07C-1E92-421F-8B9C-8D449508C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 id becomes</a:t>
            </a:r>
            <a:r>
              <a:rPr lang="en-US" baseline="0" dirty="0"/>
              <a:t> a portion of HTTP header. World Wide Web Consortium is standardizing how this will work.</a:t>
            </a:r>
          </a:p>
          <a:p>
            <a:r>
              <a:rPr lang="en-US"/>
              <a:t>The context </a:t>
            </a:r>
            <a:r>
              <a:rPr lang="en-US" dirty="0"/>
              <a:t>ID is inserted by the HTTP server accepting the request and propagated by every service as it fans out the request. This is transparent to the requester.</a:t>
            </a:r>
            <a:endParaRPr lang="en-US" baseline="0" dirty="0"/>
          </a:p>
          <a:p>
            <a:r>
              <a:rPr lang="en-US" dirty="0"/>
              <a:t>Context can be used to control behavior of a service.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B6D0BC-A96B-402E-A415-44E4027BC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05"/>
    </mc:Choice>
    <mc:Fallback>
      <p:transition spd="slow" advTm="5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measure?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B4060D-ABC4-4F2B-AEAB-A1F3ABCBD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"/>
    </mc:Choice>
    <mc:Fallback>
      <p:transition spd="slow" advTm="2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6287-33AE-4516-A1DE-A38D517A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D34D-E661-47E3-9A99-9E676D34D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52600"/>
            <a:ext cx="8020050" cy="4038600"/>
          </a:xfrm>
        </p:spPr>
        <p:txBody>
          <a:bodyPr/>
          <a:lstStyle/>
          <a:p>
            <a:r>
              <a:rPr lang="en-US" dirty="0"/>
              <a:t>Test version. Use context to affect behavior or routing.</a:t>
            </a:r>
          </a:p>
          <a:p>
            <a:r>
              <a:rPr lang="en-US" dirty="0"/>
              <a:t>Application</a:t>
            </a:r>
            <a:r>
              <a:rPr lang="en-US" baseline="0" dirty="0"/>
              <a:t>. Google might want to know what percentage of their network traffic might be due to search, Gmail, </a:t>
            </a:r>
            <a:r>
              <a:rPr lang="en-US" baseline="0" dirty="0" err="1"/>
              <a:t>etc</a:t>
            </a:r>
            <a:endParaRPr lang="en-US" baseline="0" dirty="0"/>
          </a:p>
          <a:p>
            <a:r>
              <a:rPr lang="en-US" baseline="0" dirty="0"/>
              <a:t>Traffic prioritization. </a:t>
            </a:r>
            <a:r>
              <a:rPr lang="en-US" dirty="0"/>
              <a:t>Give priority to certain requests to maintain quality of service.</a:t>
            </a:r>
          </a:p>
          <a:p>
            <a:r>
              <a:rPr lang="en-US" dirty="0"/>
              <a:t>Bottleneck determination. Where is the most time being spent in a collection of transactions?</a:t>
            </a:r>
            <a:endParaRPr lang="en-US" baseline="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8B440B-CD57-4F09-8ABD-F3816E796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94"/>
    </mc:Choice>
    <mc:Fallback>
      <p:transition spd="slow" advTm="5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0504-1B90-4184-802E-48ED7CB9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9EFE-94B9-4EB4-9099-22D52770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Utilization is the measurement of how much the resources in an environment are being used.</a:t>
            </a:r>
          </a:p>
          <a:p>
            <a:r>
              <a:rPr lang="en-US" dirty="0"/>
              <a:t>Logging is the recording of specific events and information associated with those events.</a:t>
            </a:r>
          </a:p>
          <a:p>
            <a:r>
              <a:rPr lang="en-US" sz="2800" dirty="0"/>
              <a:t>Tracing ties together a sequence </a:t>
            </a:r>
            <a:r>
              <a:rPr lang="en-US" sz="2800"/>
              <a:t>of services.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30A068-F43A-49F7-9242-ECE0CCDBC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30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0"/>
    </mc:Choice>
    <mc:Fallback>
      <p:transition spd="slow" advTm="21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DAF-6287-4D52-A1E3-F3C37429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C99B-5073-4050-8399-17EF1A23F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 system is in operation, measurement information is gathered for three purposes:</a:t>
            </a:r>
          </a:p>
          <a:p>
            <a:pPr lvl="1"/>
            <a:r>
              <a:rPr lang="en-US" dirty="0"/>
              <a:t>Alerting – Detecting</a:t>
            </a:r>
            <a:r>
              <a:rPr lang="en-US" baseline="0" dirty="0"/>
              <a:t> that there is a problem</a:t>
            </a:r>
          </a:p>
          <a:p>
            <a:pPr lvl="1"/>
            <a:r>
              <a:rPr lang="en-US" baseline="0" dirty="0"/>
              <a:t>Forensics – determining what caused a problem</a:t>
            </a:r>
          </a:p>
          <a:p>
            <a:pPr lvl="1"/>
            <a:r>
              <a:rPr lang="en-US" baseline="0" dirty="0"/>
              <a:t>Improvement – finding bottlenecks in systems or determining</a:t>
            </a:r>
            <a:r>
              <a:rPr lang="en-US" dirty="0"/>
              <a:t> causes of internet traffic</a:t>
            </a:r>
            <a:r>
              <a:rPr lang="en-US" baseline="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6E58F5-915C-4B52-B338-3C41C70A7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56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17"/>
    </mc:Choice>
    <mc:Fallback>
      <p:transition spd="slow" advTm="35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95AF-6D06-42C0-9522-DC6D62EE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picture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F28DA0-8B9A-45C9-91F3-0B0533569A6B}"/>
              </a:ext>
            </a:extLst>
          </p:cNvPr>
          <p:cNvSpPr/>
          <p:nvPr/>
        </p:nvSpPr>
        <p:spPr bwMode="auto">
          <a:xfrm>
            <a:off x="1447800" y="2057400"/>
            <a:ext cx="1981200" cy="2590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Running system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7BE555-786B-4B7B-BE25-611A61BB1FE5}"/>
              </a:ext>
            </a:extLst>
          </p:cNvPr>
          <p:cNvSpPr/>
          <p:nvPr/>
        </p:nvSpPr>
        <p:spPr bwMode="auto">
          <a:xfrm>
            <a:off x="5705475" y="2057400"/>
            <a:ext cx="1981200" cy="25908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Backend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1DED999-96F4-400D-88A8-CE76927B6C8A}"/>
              </a:ext>
            </a:extLst>
          </p:cNvPr>
          <p:cNvSpPr/>
          <p:nvPr/>
        </p:nvSpPr>
        <p:spPr bwMode="auto">
          <a:xfrm>
            <a:off x="3429000" y="2895600"/>
            <a:ext cx="2286000" cy="990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Measurements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F221F-F020-4454-8915-8C7035B5E483}"/>
              </a:ext>
            </a:extLst>
          </p:cNvPr>
          <p:cNvSpPr txBox="1"/>
          <p:nvPr/>
        </p:nvSpPr>
        <p:spPr>
          <a:xfrm>
            <a:off x="1143000" y="48387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Measurements are taken from a running system and its environment and sent to a back end. 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52AFA4-1823-4C20-92A9-86F6EDD0D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9"/>
    </mc:Choice>
    <mc:Fallback>
      <p:transition spd="slow" advTm="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45B2-4D70-468D-981A-6A74D164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Back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2B57-1C0C-40CD-AA46-FE069ACB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back end has a data</a:t>
            </a:r>
            <a:r>
              <a:rPr lang="en-US" baseline="0" dirty="0"/>
              <a:t> base (usually a time series database).</a:t>
            </a:r>
            <a:r>
              <a:rPr lang="en-US" dirty="0"/>
              <a:t> It</a:t>
            </a:r>
            <a:r>
              <a:rPr lang="en-US" baseline="0" dirty="0"/>
              <a:t> </a:t>
            </a:r>
          </a:p>
          <a:p>
            <a:pPr lvl="1"/>
            <a:r>
              <a:rPr lang="en-US" dirty="0"/>
              <a:t>G</a:t>
            </a:r>
            <a:r>
              <a:rPr lang="en-US" baseline="0" dirty="0"/>
              <a:t>enerates alerts </a:t>
            </a:r>
          </a:p>
          <a:p>
            <a:pPr lvl="1"/>
            <a:r>
              <a:rPr lang="en-US" baseline="0" dirty="0"/>
              <a:t>Generates reports</a:t>
            </a:r>
          </a:p>
          <a:p>
            <a:pPr lvl="1"/>
            <a:r>
              <a:rPr lang="en-US" baseline="0" dirty="0"/>
              <a:t>Allows drilling down into aggregate information to get more detailed information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5481"/>
              </a:buClr>
              <a:buSzTx/>
              <a:buFont typeface="Times" charset="0"/>
              <a:buChar char="•"/>
              <a:tabLst/>
              <a:defRPr/>
            </a:pPr>
            <a:r>
              <a:rPr lang="en-US" baseline="0" dirty="0"/>
              <a:t>Has a dashboard to give fast indication of problems</a:t>
            </a:r>
            <a:r>
              <a:rPr lang="en-US" dirty="0"/>
              <a:t>.</a:t>
            </a:r>
            <a:endParaRPr lang="en-US" sz="2800" dirty="0">
              <a:effectLst/>
            </a:endParaRP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0C9585-5CD4-4D68-85CD-6AF8AD3E8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0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88"/>
    </mc:Choice>
    <mc:Fallback>
      <p:transition spd="slow" advTm="5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6EB4-70CC-4327-95A7-5B19C2A1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4752-81D2-4624-B845-5C28ECBB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measure?</a:t>
            </a:r>
          </a:p>
          <a:p>
            <a:r>
              <a:rPr lang="en-US" b="1" dirty="0"/>
              <a:t>Utilization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Tracing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9FE179-D4D7-4CFC-8397-CE0DA69CA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"/>
    </mc:Choice>
    <mc:Fallback>
      <p:transition spd="slow" advTm="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62A3-2E42-456D-8692-D8A8FAA1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7689-0A14-49D2-B50D-D959A25D2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Utilization is measure of some activity over some period of time</a:t>
            </a:r>
          </a:p>
          <a:p>
            <a:r>
              <a:rPr lang="en-US" dirty="0"/>
              <a:t>Collected automatically by infrastructure over externally visible activities of VM</a:t>
            </a:r>
          </a:p>
          <a:p>
            <a:pPr lvl="1"/>
            <a:r>
              <a:rPr lang="en-US" dirty="0"/>
              <a:t>CPU – percentage busy</a:t>
            </a:r>
          </a:p>
          <a:p>
            <a:pPr lvl="1"/>
            <a:r>
              <a:rPr lang="en-US" dirty="0"/>
              <a:t>I/O – amount of traffic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Collected</a:t>
            </a:r>
            <a:r>
              <a:rPr lang="en-US" baseline="0" dirty="0"/>
              <a:t> by back end from infrastructure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457B2F-7889-4648-BB4B-4DB6CAD1C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53"/>
    </mc:Choice>
    <mc:Fallback>
      <p:transition spd="slow" advTm="3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E9DC-D195-4438-9295-FBA057D7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FBF7-D093-43EF-9107-4CC16D41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Taken over period of time</a:t>
            </a:r>
          </a:p>
          <a:p>
            <a:r>
              <a:rPr lang="en-US" dirty="0"/>
              <a:t>Instantaneous measurement is not meaningful. </a:t>
            </a:r>
          </a:p>
          <a:p>
            <a:pPr lvl="1"/>
            <a:r>
              <a:rPr lang="en-US" dirty="0"/>
              <a:t>At any instant</a:t>
            </a:r>
            <a:r>
              <a:rPr lang="en-US" baseline="0" dirty="0"/>
              <a:t> a CPU is either busy or idle.</a:t>
            </a:r>
          </a:p>
          <a:p>
            <a:pPr lvl="1"/>
            <a:r>
              <a:rPr lang="en-US" baseline="0" dirty="0"/>
              <a:t>You want to know whether the CPU is overloaded. I.e. what percentage of the last five minutes (for example) was the CPU busy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AC122F-8D08-464A-B175-F2A02DAC5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07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6"/>
    </mc:Choice>
    <mc:Fallback>
      <p:transition spd="slow" advTm="2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7982-FBD4-4955-97A4-A2EAF5D8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9F0-AF7A-4BB0-8388-BD21EC38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end has set of rules to</a:t>
            </a:r>
            <a:r>
              <a:rPr lang="en-US" baseline="0" dirty="0"/>
              <a:t> establish when to send an alert. E.g. alert if CPU utilization is over 80% for 15 minutes.</a:t>
            </a:r>
          </a:p>
          <a:p>
            <a:r>
              <a:rPr lang="en-US" baseline="0" dirty="0"/>
              <a:t>Utilization numbers are </a:t>
            </a:r>
            <a:r>
              <a:rPr lang="en-US" baseline="0" dirty="0" err="1"/>
              <a:t>bursty</a:t>
            </a:r>
            <a:r>
              <a:rPr lang="en-US" baseline="0" dirty="0"/>
              <a:t>. The period must be sufficiently long to indicate problem.</a:t>
            </a:r>
          </a:p>
          <a:p>
            <a:r>
              <a:rPr lang="en-US" baseline="0" dirty="0"/>
              <a:t>False positives and false negatives are both problems.</a:t>
            </a:r>
          </a:p>
          <a:p>
            <a:r>
              <a:rPr lang="en-US" baseline="0" dirty="0"/>
              <a:t>An alert causes a page to be sent.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9A2F28-281A-44BE-8835-56D8CCCB6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6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47"/>
    </mc:Choice>
    <mc:Fallback>
      <p:transition spd="slow" advTm="54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8660</TotalTime>
  <Words>764</Words>
  <Application>Microsoft Office PowerPoint</Application>
  <PresentationFormat>On-screen Show (4:3)</PresentationFormat>
  <Paragraphs>108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Times</vt:lpstr>
      <vt:lpstr>Verdana</vt:lpstr>
      <vt:lpstr>Blank Presentation</vt:lpstr>
      <vt:lpstr>Applied Distributed Systems</vt:lpstr>
      <vt:lpstr>Overview</vt:lpstr>
      <vt:lpstr>Measurement</vt:lpstr>
      <vt:lpstr>General picture</vt:lpstr>
      <vt:lpstr>Back end</vt:lpstr>
      <vt:lpstr>Overview</vt:lpstr>
      <vt:lpstr>Utilization</vt:lpstr>
      <vt:lpstr>Utilization measures</vt:lpstr>
      <vt:lpstr>Alerts</vt:lpstr>
      <vt:lpstr>Overview</vt:lpstr>
      <vt:lpstr>Logs</vt:lpstr>
      <vt:lpstr>Log Daemon</vt:lpstr>
      <vt:lpstr>What happened?</vt:lpstr>
      <vt:lpstr>Overview</vt:lpstr>
      <vt:lpstr>Tracing</vt:lpstr>
      <vt:lpstr>Spans</vt:lpstr>
      <vt:lpstr>Sample span display*</vt:lpstr>
      <vt:lpstr>How does tracing work?  - 1</vt:lpstr>
      <vt:lpstr>How does tracing work? – 2</vt:lpstr>
      <vt:lpstr>Examples of context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590</cp:revision>
  <dcterms:created xsi:type="dcterms:W3CDTF">2004-11-16T18:39:34Z</dcterms:created>
  <dcterms:modified xsi:type="dcterms:W3CDTF">2020-11-30T13:16:09Z</dcterms:modified>
</cp:coreProperties>
</file>